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74" r:id="rId4"/>
    <p:sldId id="264" r:id="rId5"/>
    <p:sldId id="265" r:id="rId6"/>
    <p:sldId id="266" r:id="rId7"/>
    <p:sldId id="267" r:id="rId8"/>
    <p:sldId id="268" r:id="rId9"/>
    <p:sldId id="257" r:id="rId10"/>
    <p:sldId id="258" r:id="rId11"/>
    <p:sldId id="261" r:id="rId12"/>
    <p:sldId id="262" r:id="rId13"/>
    <p:sldId id="270" r:id="rId14"/>
    <p:sldId id="271" r:id="rId15"/>
    <p:sldId id="259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C852CB-003B-44FC-B27B-B8A9BEDD0AA1}" v="53" dt="2019-10-03T07:40:11.022"/>
    <p1510:client id="{06E702D7-8DDC-4784-93C6-EC535FA255A3}" v="157" dt="2019-10-04T03:59:03.5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81" autoAdjust="0"/>
    <p:restoredTop sz="94660"/>
  </p:normalViewPr>
  <p:slideViewPr>
    <p:cSldViewPr snapToGrid="0">
      <p:cViewPr varScale="1">
        <p:scale>
          <a:sx n="68" d="100"/>
          <a:sy n="68" d="100"/>
        </p:scale>
        <p:origin x="6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AB3F8-B4F6-47D8-BA59-6D62C1644D35}" type="datetimeFigureOut">
              <a:rPr kumimoji="1" lang="ja-JP" altLang="en-US" smtClean="0"/>
              <a:t>2019/10/4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9413-0276-48D3-9C9D-FE964A914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479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AB3F8-B4F6-47D8-BA59-6D62C1644D35}" type="datetimeFigureOut">
              <a:rPr kumimoji="1" lang="ja-JP" altLang="en-US" smtClean="0"/>
              <a:t>2019/10/4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9413-0276-48D3-9C9D-FE964A914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3160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AB3F8-B4F6-47D8-BA59-6D62C1644D35}" type="datetimeFigureOut">
              <a:rPr kumimoji="1" lang="ja-JP" altLang="en-US" smtClean="0"/>
              <a:t>2019/10/4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9413-0276-48D3-9C9D-FE964A914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43496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AB3F8-B4F6-47D8-BA59-6D62C1644D35}" type="datetimeFigureOut">
              <a:rPr kumimoji="1" lang="ja-JP" altLang="en-US" smtClean="0"/>
              <a:t>2019/10/4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9413-0276-48D3-9C9D-FE964A914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74217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AB3F8-B4F6-47D8-BA59-6D62C1644D35}" type="datetimeFigureOut">
              <a:rPr kumimoji="1" lang="ja-JP" altLang="en-US" smtClean="0"/>
              <a:t>2019/10/4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9413-0276-48D3-9C9D-FE964A914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74576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AB3F8-B4F6-47D8-BA59-6D62C1644D35}" type="datetimeFigureOut">
              <a:rPr kumimoji="1" lang="ja-JP" altLang="en-US" smtClean="0"/>
              <a:t>2019/10/4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9413-0276-48D3-9C9D-FE964A914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74209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AB3F8-B4F6-47D8-BA59-6D62C1644D35}" type="datetimeFigureOut">
              <a:rPr kumimoji="1" lang="ja-JP" altLang="en-US" smtClean="0"/>
              <a:t>2019/10/4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9413-0276-48D3-9C9D-FE964A914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2583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AB3F8-B4F6-47D8-BA59-6D62C1644D35}" type="datetimeFigureOut">
              <a:rPr kumimoji="1" lang="ja-JP" altLang="en-US" smtClean="0"/>
              <a:t>2019/10/4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9413-0276-48D3-9C9D-FE964A914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511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AB3F8-B4F6-47D8-BA59-6D62C1644D35}" type="datetimeFigureOut">
              <a:rPr kumimoji="1" lang="ja-JP" altLang="en-US" smtClean="0"/>
              <a:t>2019/10/4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9413-0276-48D3-9C9D-FE964A914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22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AB3F8-B4F6-47D8-BA59-6D62C1644D35}" type="datetimeFigureOut">
              <a:rPr kumimoji="1" lang="ja-JP" altLang="en-US" smtClean="0"/>
              <a:t>2019/10/4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9413-0276-48D3-9C9D-FE964A914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4093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AB3F8-B4F6-47D8-BA59-6D62C1644D35}" type="datetimeFigureOut">
              <a:rPr kumimoji="1" lang="ja-JP" altLang="en-US" smtClean="0"/>
              <a:t>2019/10/4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9413-0276-48D3-9C9D-FE964A914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491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AB3F8-B4F6-47D8-BA59-6D62C1644D35}" type="datetimeFigureOut">
              <a:rPr kumimoji="1" lang="ja-JP" altLang="en-US" smtClean="0"/>
              <a:t>2019/10/4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9413-0276-48D3-9C9D-FE964A914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3405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AB3F8-B4F6-47D8-BA59-6D62C1644D35}" type="datetimeFigureOut">
              <a:rPr kumimoji="1" lang="ja-JP" altLang="en-US" smtClean="0"/>
              <a:t>2019/10/4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9413-0276-48D3-9C9D-FE964A914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80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AB3F8-B4F6-47D8-BA59-6D62C1644D35}" type="datetimeFigureOut">
              <a:rPr kumimoji="1" lang="ja-JP" altLang="en-US" smtClean="0"/>
              <a:t>2019/10/4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9413-0276-48D3-9C9D-FE964A914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2548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AB3F8-B4F6-47D8-BA59-6D62C1644D35}" type="datetimeFigureOut">
              <a:rPr kumimoji="1" lang="ja-JP" altLang="en-US" smtClean="0"/>
              <a:t>2019/10/4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9413-0276-48D3-9C9D-FE964A914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6919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AB3F8-B4F6-47D8-BA59-6D62C1644D35}" type="datetimeFigureOut">
              <a:rPr kumimoji="1" lang="ja-JP" altLang="en-US" smtClean="0"/>
              <a:t>2019/10/4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49413-0276-48D3-9C9D-FE964A914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2290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AB3F8-B4F6-47D8-BA59-6D62C1644D35}" type="datetimeFigureOut">
              <a:rPr kumimoji="1" lang="ja-JP" altLang="en-US" smtClean="0"/>
              <a:t>2019/10/4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8449413-0276-48D3-9C9D-FE964A914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217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EB0B28-0C1D-46E3-8D6C-7ABD604673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0253" y="623493"/>
            <a:ext cx="7766936" cy="2204547"/>
          </a:xfrm>
        </p:spPr>
        <p:txBody>
          <a:bodyPr/>
          <a:lstStyle/>
          <a:p>
            <a:pPr algn="ctr"/>
            <a:r>
              <a:rPr kumimoji="1" lang="ja-JP" altLang="en-US" sz="6000" dirty="0">
                <a:solidFill>
                  <a:schemeClr val="tx1"/>
                </a:solidFill>
              </a:rPr>
              <a:t>システム提案書</a:t>
            </a:r>
            <a:br>
              <a:rPr kumimoji="1" lang="en-US" altLang="ja-JP" sz="6000" dirty="0">
                <a:solidFill>
                  <a:schemeClr val="tx1"/>
                </a:solidFill>
              </a:rPr>
            </a:br>
            <a:r>
              <a:rPr kumimoji="1" lang="en-US" altLang="ja-JP" sz="6000" dirty="0">
                <a:solidFill>
                  <a:schemeClr val="tx1"/>
                </a:solidFill>
              </a:rPr>
              <a:t>MIRS1903</a:t>
            </a:r>
            <a:endParaRPr kumimoji="1" lang="ja-JP" altLang="en-US" sz="6000" dirty="0">
              <a:solidFill>
                <a:schemeClr val="tx1"/>
              </a:solidFill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F51770C-FEE1-4333-8834-0F41D0757D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0253" y="4029961"/>
            <a:ext cx="7853749" cy="1998482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ja-JP" alt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メンバー</a:t>
            </a:r>
            <a:r>
              <a:rPr lang="en-US" altLang="ja-JP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			</a:t>
            </a:r>
          </a:p>
          <a:p>
            <a:pPr algn="l"/>
            <a:r>
              <a:rPr lang="en-US" altLang="ja-JP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PM:</a:t>
            </a:r>
            <a:r>
              <a:rPr lang="ja-JP" alt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小池 </a:t>
            </a:r>
            <a:r>
              <a:rPr lang="ja-JP" alt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りほ</a:t>
            </a:r>
            <a:r>
              <a:rPr lang="en-US" altLang="ja-JP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	TL:</a:t>
            </a:r>
            <a:r>
              <a:rPr lang="ja-JP" alt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高久 直也</a:t>
            </a:r>
            <a:r>
              <a:rPr lang="en-US" altLang="ja-JP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	DM:</a:t>
            </a:r>
            <a:r>
              <a:rPr lang="ja-JP" alt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芹澤 正太郎</a:t>
            </a:r>
            <a:endParaRPr lang="en-US" altLang="ja-JP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en-US" altLang="ja-JP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</a:t>
            </a:r>
            <a:r>
              <a:rPr lang="ja-JP" alt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岩崎 流星</a:t>
            </a:r>
            <a:r>
              <a:rPr lang="en-US" altLang="ja-JP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	</a:t>
            </a:r>
            <a:r>
              <a:rPr lang="ja-JP" alt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高田 晃祐</a:t>
            </a:r>
            <a:r>
              <a:rPr lang="en-US" altLang="ja-JP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		</a:t>
            </a:r>
            <a:r>
              <a:rPr lang="ja-JP" alt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長井 是親</a:t>
            </a:r>
            <a:endParaRPr lang="en-US" altLang="ja-JP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en-US" altLang="ja-JP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</a:t>
            </a:r>
            <a:r>
              <a:rPr lang="ja-JP" alt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馬場 賢太</a:t>
            </a:r>
            <a:r>
              <a:rPr lang="en-US" altLang="ja-JP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	</a:t>
            </a:r>
            <a:r>
              <a:rPr lang="ja-JP" alt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　冨金原 匠</a:t>
            </a:r>
            <a:r>
              <a:rPr lang="en-US" altLang="ja-JP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		</a:t>
            </a:r>
            <a:r>
              <a:rPr lang="ja-JP" alt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村松 岳志</a:t>
            </a:r>
            <a:endParaRPr lang="en-US" altLang="ja-JP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527288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DF14CE-D553-4344-BBF6-D27631BE7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000" dirty="0">
                <a:solidFill>
                  <a:schemeClr val="tx1"/>
                </a:solidFill>
              </a:rPr>
              <a:t>主な機能・特徴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837ACF4-2A31-4082-A5A4-46F894058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68545"/>
            <a:ext cx="8596668" cy="4372818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想定市場</a:t>
            </a:r>
            <a:endParaRPr kumimoji="1" lang="en-US" altLang="ja-JP" sz="3200" dirty="0"/>
          </a:p>
          <a:p>
            <a:pPr marL="0" indent="0">
              <a:buNone/>
            </a:pPr>
            <a:r>
              <a:rPr lang="en-US" altLang="ja-JP" sz="3200" dirty="0"/>
              <a:t>	</a:t>
            </a:r>
            <a:r>
              <a:rPr lang="ja-JP" altLang="en-US" sz="3200" dirty="0"/>
              <a:t>体育館</a:t>
            </a:r>
            <a:endParaRPr lang="en-US" altLang="ja-JP" sz="3200" dirty="0"/>
          </a:p>
          <a:p>
            <a:r>
              <a:rPr kumimoji="1" lang="ja-JP" altLang="en-US" sz="3200" dirty="0"/>
              <a:t>機能</a:t>
            </a:r>
            <a:endParaRPr kumimoji="1" lang="en-US" altLang="ja-JP" sz="3200" dirty="0"/>
          </a:p>
          <a:p>
            <a:pPr marL="0" indent="0">
              <a:buNone/>
            </a:pPr>
            <a:r>
              <a:rPr lang="en-US" altLang="ja-JP" sz="3200" dirty="0"/>
              <a:t>	</a:t>
            </a:r>
            <a:r>
              <a:rPr lang="ja-JP" altLang="en-US" sz="3200" dirty="0"/>
              <a:t>モップ掛け</a:t>
            </a:r>
            <a:endParaRPr lang="en-US" altLang="ja-JP" sz="3200" dirty="0"/>
          </a:p>
          <a:p>
            <a:pPr marL="0" indent="0">
              <a:buNone/>
            </a:pPr>
            <a:r>
              <a:rPr lang="en-US" altLang="ja-JP" sz="3200" dirty="0"/>
              <a:t>	</a:t>
            </a:r>
            <a:r>
              <a:rPr lang="ja-JP" altLang="en-US" sz="3200" dirty="0"/>
              <a:t>自動走行</a:t>
            </a:r>
            <a:endParaRPr lang="en-US" altLang="ja-JP" sz="3200" dirty="0"/>
          </a:p>
          <a:p>
            <a:pPr marL="0" indent="0">
              <a:buNone/>
            </a:pPr>
            <a:r>
              <a:rPr kumimoji="1" lang="en-US" altLang="ja-JP" sz="3200" dirty="0"/>
              <a:t>	</a:t>
            </a:r>
            <a:r>
              <a:rPr kumimoji="1" lang="ja-JP" altLang="en-US" sz="3200" dirty="0"/>
              <a:t>障害物検知</a:t>
            </a:r>
            <a:endParaRPr kumimoji="1" lang="en-US" altLang="ja-JP" sz="3200" dirty="0"/>
          </a:p>
          <a:p>
            <a:pPr marL="0" indent="0">
              <a:buNone/>
            </a:pPr>
            <a:r>
              <a:rPr lang="en-US" altLang="ja-JP" sz="3200" dirty="0"/>
              <a:t>	</a:t>
            </a:r>
            <a:r>
              <a:rPr lang="ja-JP" altLang="en-US" sz="3200" dirty="0"/>
              <a:t>床の凹凸検知</a:t>
            </a:r>
            <a:endParaRPr kumimoji="1" lang="en-US" altLang="ja-JP" sz="3200" dirty="0"/>
          </a:p>
          <a:p>
            <a:endParaRPr kumimoji="1" lang="en-US" altLang="ja-JP" dirty="0"/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C0E6F629-DBDF-488A-9BA1-2F6F0203289F}"/>
              </a:ext>
            </a:extLst>
          </p:cNvPr>
          <p:cNvCxnSpPr/>
          <p:nvPr/>
        </p:nvCxnSpPr>
        <p:spPr>
          <a:xfrm>
            <a:off x="-801278" y="355390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109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FC37D-7A32-4A53-B652-D4B4373DE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>
                <a:solidFill>
                  <a:schemeClr val="tx1"/>
                </a:solidFill>
              </a:rPr>
              <a:t>主な機能・特徴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C0F03EA-4FD8-4D33-86A1-FA05E0415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64849"/>
            <a:ext cx="8596668" cy="4476513"/>
          </a:xfrm>
        </p:spPr>
        <p:txBody>
          <a:bodyPr/>
          <a:lstStyle/>
          <a:p>
            <a:r>
              <a:rPr kumimoji="1" lang="ja-JP" altLang="en-US" sz="2800" dirty="0"/>
              <a:t>フローチャート</a:t>
            </a:r>
            <a:endParaRPr kumimoji="1" lang="en-US" altLang="ja-JP" sz="2800" dirty="0"/>
          </a:p>
          <a:p>
            <a:endParaRPr kumimoji="1"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B2DB34C0-37FC-4857-903A-3EC845EFF2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8272" y="377090"/>
            <a:ext cx="3313131" cy="6340888"/>
          </a:xfrm>
          <a:prstGeom prst="rect">
            <a:avLst/>
          </a:prstGeom>
        </p:spPr>
      </p:pic>
      <p:sp>
        <p:nvSpPr>
          <p:cNvPr id="11" name="矢印: 右 10">
            <a:extLst>
              <a:ext uri="{FF2B5EF4-FFF2-40B4-BE49-F238E27FC236}">
                <a16:creationId xmlns:a16="http://schemas.microsoft.com/office/drawing/2014/main" id="{9DB18E53-032A-4694-A240-AF896CED5F71}"/>
              </a:ext>
            </a:extLst>
          </p:cNvPr>
          <p:cNvSpPr/>
          <p:nvPr/>
        </p:nvSpPr>
        <p:spPr>
          <a:xfrm>
            <a:off x="6265334" y="5291667"/>
            <a:ext cx="711200" cy="313266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77C924B-D93A-4EB2-8F16-D94A9FC0D6C2}"/>
              </a:ext>
            </a:extLst>
          </p:cNvPr>
          <p:cNvSpPr txBox="1"/>
          <p:nvPr/>
        </p:nvSpPr>
        <p:spPr>
          <a:xfrm>
            <a:off x="5664366" y="5155912"/>
            <a:ext cx="3471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C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889333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BECC306-FA77-4982-A8A1-78CF936A3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14961"/>
            <a:ext cx="8596668" cy="57264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3200" dirty="0"/>
              <a:t>A</a:t>
            </a:r>
            <a:r>
              <a:rPr lang="ja-JP" altLang="en-US" sz="3200" dirty="0"/>
              <a:t>の部分</a:t>
            </a:r>
            <a:endParaRPr lang="en-US" altLang="ja-JP" sz="3200" dirty="0"/>
          </a:p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r>
              <a:rPr lang="en-US" altLang="ja-JP" sz="2800" dirty="0"/>
              <a:t>					</a:t>
            </a:r>
            <a:endParaRPr kumimoji="1" lang="ja-JP" altLang="en-US" sz="2800" dirty="0"/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1AEFC417-724B-4713-84B5-3AC8C71DBE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878" y="267826"/>
            <a:ext cx="3829584" cy="6010425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248C2953-B9AF-44D1-AA99-E6E51756EC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551" y="816637"/>
            <a:ext cx="4848902" cy="4801270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7C11890-F3C1-4EA5-BBE4-18B36561A31D}"/>
              </a:ext>
            </a:extLst>
          </p:cNvPr>
          <p:cNvSpPr txBox="1"/>
          <p:nvPr/>
        </p:nvSpPr>
        <p:spPr>
          <a:xfrm>
            <a:off x="630733" y="1074656"/>
            <a:ext cx="19890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モップ掛けの自動走行</a:t>
            </a:r>
          </a:p>
        </p:txBody>
      </p:sp>
    </p:spTree>
    <p:extLst>
      <p:ext uri="{BB962C8B-B14F-4D97-AF65-F5344CB8AC3E}">
        <p14:creationId xmlns:p14="http://schemas.microsoft.com/office/powerpoint/2010/main" val="984635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31C3BBD-A59E-4A06-AD75-D7344C0261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18475"/>
            <a:ext cx="8596668" cy="5522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3200" dirty="0"/>
              <a:t>B</a:t>
            </a:r>
            <a:r>
              <a:rPr kumimoji="1" lang="ja-JP" altLang="en-US" sz="3200" dirty="0"/>
              <a:t>の部分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B0A16498-EB59-416D-B1A7-50C1B69FA0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9037" y="542925"/>
            <a:ext cx="5038725" cy="5772150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EE5B6D1-2056-4CEF-A24D-C9DE73A83962}"/>
              </a:ext>
            </a:extLst>
          </p:cNvPr>
          <p:cNvSpPr txBox="1"/>
          <p:nvPr/>
        </p:nvSpPr>
        <p:spPr>
          <a:xfrm>
            <a:off x="677334" y="1244339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床面の凹凸検知</a:t>
            </a:r>
          </a:p>
        </p:txBody>
      </p:sp>
    </p:spTree>
    <p:extLst>
      <p:ext uri="{BB962C8B-B14F-4D97-AF65-F5344CB8AC3E}">
        <p14:creationId xmlns:p14="http://schemas.microsoft.com/office/powerpoint/2010/main" val="4130684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C0B7FE0-77B3-494E-95EE-F15F5712F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58801"/>
            <a:ext cx="8596668" cy="54825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3200" dirty="0"/>
              <a:t>C</a:t>
            </a:r>
            <a:r>
              <a:rPr kumimoji="1" lang="ja-JP" altLang="en-US" sz="3200" dirty="0"/>
              <a:t>の部分</a:t>
            </a:r>
            <a:endParaRPr lang="en-US" altLang="ja-JP" sz="3200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8FA5483A-291A-4C01-9195-C95CF78779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513" y="1335618"/>
            <a:ext cx="4806250" cy="3903132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7B4DEAC8-1A4C-4ECB-98E9-9826D5D6B1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4091" y="1619250"/>
            <a:ext cx="4600575" cy="3619500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DF9ABC5-6D98-4F79-9581-5163C424CA76}"/>
              </a:ext>
            </a:extLst>
          </p:cNvPr>
          <p:cNvSpPr txBox="1"/>
          <p:nvPr/>
        </p:nvSpPr>
        <p:spPr>
          <a:xfrm>
            <a:off x="3242820" y="565806"/>
            <a:ext cx="5458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障害物、床面の凹凸の位置表示</a:t>
            </a:r>
          </a:p>
        </p:txBody>
      </p:sp>
    </p:spTree>
    <p:extLst>
      <p:ext uri="{BB962C8B-B14F-4D97-AF65-F5344CB8AC3E}">
        <p14:creationId xmlns:p14="http://schemas.microsoft.com/office/powerpoint/2010/main" val="23919289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B0D745-760E-47F1-832B-B7F13338B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>
                <a:solidFill>
                  <a:schemeClr val="tx1"/>
                </a:solidFill>
              </a:rPr>
              <a:t>仕様一覧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2D97234-7850-4B90-979B-30401D8A3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3600" dirty="0">
                <a:solidFill>
                  <a:schemeClr val="tx1"/>
                </a:solidFill>
              </a:rPr>
              <a:t>サイズ</a:t>
            </a:r>
            <a:endParaRPr kumimoji="1" lang="en-US" altLang="ja-JP" sz="3600" dirty="0">
              <a:solidFill>
                <a:schemeClr val="tx1"/>
              </a:solidFill>
            </a:endParaRPr>
          </a:p>
          <a:p>
            <a:pPr lvl="1"/>
            <a:r>
              <a:rPr lang="ja-JP" altLang="en-US" sz="3200" dirty="0">
                <a:solidFill>
                  <a:schemeClr val="tx1"/>
                </a:solidFill>
              </a:rPr>
              <a:t>機体幅</a:t>
            </a:r>
            <a:r>
              <a:rPr lang="en-US" altLang="ja-JP" sz="3200" dirty="0">
                <a:solidFill>
                  <a:schemeClr val="tx1"/>
                </a:solidFill>
              </a:rPr>
              <a:t>		</a:t>
            </a:r>
            <a:r>
              <a:rPr lang="ja-JP" altLang="en-US" sz="3200" dirty="0">
                <a:solidFill>
                  <a:schemeClr val="tx1"/>
                </a:solidFill>
              </a:rPr>
              <a:t>約</a:t>
            </a:r>
            <a:r>
              <a:rPr lang="en-US" altLang="ja-JP" sz="3200" dirty="0">
                <a:solidFill>
                  <a:schemeClr val="tx1"/>
                </a:solidFill>
              </a:rPr>
              <a:t>40cm</a:t>
            </a:r>
          </a:p>
          <a:p>
            <a:pPr lvl="1"/>
            <a:r>
              <a:rPr lang="ja-JP" altLang="en-US" sz="3200" dirty="0">
                <a:solidFill>
                  <a:schemeClr val="tx1"/>
                </a:solidFill>
              </a:rPr>
              <a:t>機体全高</a:t>
            </a:r>
            <a:r>
              <a:rPr lang="en-US" altLang="ja-JP" sz="3200" dirty="0">
                <a:solidFill>
                  <a:schemeClr val="tx1"/>
                </a:solidFill>
              </a:rPr>
              <a:t>	</a:t>
            </a:r>
            <a:r>
              <a:rPr lang="ja-JP" altLang="en-US" sz="3200" dirty="0">
                <a:solidFill>
                  <a:schemeClr val="tx1"/>
                </a:solidFill>
              </a:rPr>
              <a:t>約</a:t>
            </a:r>
            <a:r>
              <a:rPr lang="en-US" altLang="ja-JP" sz="3200" dirty="0">
                <a:solidFill>
                  <a:schemeClr val="tx1"/>
                </a:solidFill>
              </a:rPr>
              <a:t>40cm</a:t>
            </a:r>
          </a:p>
          <a:p>
            <a:pPr lvl="1"/>
            <a:r>
              <a:rPr kumimoji="1" lang="ja-JP" altLang="en-US" sz="3200" dirty="0">
                <a:solidFill>
                  <a:schemeClr val="tx1"/>
                </a:solidFill>
              </a:rPr>
              <a:t>重量</a:t>
            </a:r>
            <a:r>
              <a:rPr kumimoji="1" lang="en-US" altLang="ja-JP" sz="3200" dirty="0">
                <a:solidFill>
                  <a:schemeClr val="tx1"/>
                </a:solidFill>
              </a:rPr>
              <a:t>		</a:t>
            </a:r>
            <a:r>
              <a:rPr kumimoji="1" lang="ja-JP" altLang="en-US" sz="3200" dirty="0">
                <a:solidFill>
                  <a:schemeClr val="tx1"/>
                </a:solidFill>
              </a:rPr>
              <a:t>約</a:t>
            </a:r>
            <a:r>
              <a:rPr kumimoji="1" lang="en-US" altLang="ja-JP" sz="3200" dirty="0">
                <a:solidFill>
                  <a:schemeClr val="tx1"/>
                </a:solidFill>
              </a:rPr>
              <a:t>10kg</a:t>
            </a:r>
          </a:p>
          <a:p>
            <a:r>
              <a:rPr kumimoji="1" lang="ja-JP" altLang="en-US" sz="3600" dirty="0">
                <a:solidFill>
                  <a:schemeClr val="tx1"/>
                </a:solidFill>
              </a:rPr>
              <a:t>走行速度　</a:t>
            </a:r>
            <a:r>
              <a:rPr kumimoji="1" lang="en-US" altLang="ja-JP" sz="3600" dirty="0">
                <a:solidFill>
                  <a:schemeClr val="tx1"/>
                </a:solidFill>
              </a:rPr>
              <a:t>50cm/s</a:t>
            </a:r>
            <a:r>
              <a:rPr kumimoji="1" lang="ja-JP" altLang="en-US" sz="3600" dirty="0">
                <a:solidFill>
                  <a:schemeClr val="tx1"/>
                </a:solidFill>
              </a:rPr>
              <a:t>（仮）</a:t>
            </a:r>
            <a:endParaRPr kumimoji="1" lang="en-US" altLang="ja-JP" sz="3600" dirty="0">
              <a:solidFill>
                <a:schemeClr val="tx1"/>
              </a:solidFill>
            </a:endParaRPr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59108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68D8E2-44C8-467F-8754-BED344A22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6000" dirty="0">
                <a:solidFill>
                  <a:schemeClr val="tx1"/>
                </a:solidFill>
              </a:rPr>
              <a:t>価格設定</a:t>
            </a:r>
            <a:endParaRPr kumimoji="1" lang="ja-JP" altLang="en-US" sz="6000" dirty="0">
              <a:solidFill>
                <a:schemeClr val="tx1"/>
              </a:solidFill>
            </a:endParaRPr>
          </a:p>
        </p:txBody>
      </p:sp>
      <p:graphicFrame>
        <p:nvGraphicFramePr>
          <p:cNvPr id="5" name="コンテンツ プレースホルダー 4">
            <a:extLst>
              <a:ext uri="{FF2B5EF4-FFF2-40B4-BE49-F238E27FC236}">
                <a16:creationId xmlns:a16="http://schemas.microsoft.com/office/drawing/2014/main" id="{E531EAFB-FC11-44A0-9EE4-D369291C7E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482801"/>
              </p:ext>
            </p:extLst>
          </p:nvPr>
        </p:nvGraphicFramePr>
        <p:xfrm>
          <a:off x="677863" y="2160588"/>
          <a:ext cx="8596312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9078">
                  <a:extLst>
                    <a:ext uri="{9D8B030D-6E8A-4147-A177-3AD203B41FA5}">
                      <a16:colId xmlns:a16="http://schemas.microsoft.com/office/drawing/2014/main" val="111005710"/>
                    </a:ext>
                  </a:extLst>
                </a:gridCol>
                <a:gridCol w="2149078">
                  <a:extLst>
                    <a:ext uri="{9D8B030D-6E8A-4147-A177-3AD203B41FA5}">
                      <a16:colId xmlns:a16="http://schemas.microsoft.com/office/drawing/2014/main" val="2317449455"/>
                    </a:ext>
                  </a:extLst>
                </a:gridCol>
                <a:gridCol w="2149078">
                  <a:extLst>
                    <a:ext uri="{9D8B030D-6E8A-4147-A177-3AD203B41FA5}">
                      <a16:colId xmlns:a16="http://schemas.microsoft.com/office/drawing/2014/main" val="2524827657"/>
                    </a:ext>
                  </a:extLst>
                </a:gridCol>
                <a:gridCol w="2149078">
                  <a:extLst>
                    <a:ext uri="{9D8B030D-6E8A-4147-A177-3AD203B41FA5}">
                      <a16:colId xmlns:a16="http://schemas.microsoft.com/office/drawing/2014/main" val="2192282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物品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単価（円）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個数（個）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小計（円）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142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モップ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759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759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98616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モップの柄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未定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92673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タイヤ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未定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8907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096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合計金額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759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167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73556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42DFFD-9ED4-4FCB-A5A5-B05E63F4C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000" dirty="0">
                <a:solidFill>
                  <a:schemeClr val="tx1"/>
                </a:solidFill>
              </a:rPr>
              <a:t>まとめ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FA1D5B9-A202-478F-B82A-4AC6589CE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234153"/>
            <a:ext cx="8596668" cy="38072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ja-JP" altLang="en-US" sz="3600" dirty="0"/>
              <a:t>体育館をお手軽メンテナンス！</a:t>
            </a:r>
            <a:endParaRPr lang="en-US" altLang="ja-JP" sz="3600" dirty="0"/>
          </a:p>
          <a:p>
            <a:endParaRPr lang="en-US" altLang="ja-JP" sz="3200" dirty="0"/>
          </a:p>
          <a:p>
            <a:r>
              <a:rPr kumimoji="1" lang="ja-JP" altLang="en-US" sz="2800" dirty="0"/>
              <a:t>安心して体育館をつかえるようになります</a:t>
            </a:r>
            <a:endParaRPr kumimoji="1" lang="en-US" altLang="ja-JP" sz="2800" dirty="0"/>
          </a:p>
          <a:p>
            <a:endParaRPr lang="en-US" altLang="ja-JP" sz="2800"/>
          </a:p>
          <a:p>
            <a:endParaRPr kumimoji="1" lang="en-US" altLang="ja-JP" sz="2800" dirty="0"/>
          </a:p>
          <a:p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503405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3EFDA4-0C40-46D4-B236-EC872B5AB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000" dirty="0">
                <a:solidFill>
                  <a:schemeClr val="tx1"/>
                </a:solidFill>
              </a:rPr>
              <a:t>目次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752F7D5-0D33-4F20-A3B9-2DA5DCB01E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53386"/>
            <a:ext cx="8596668" cy="4364609"/>
          </a:xfrm>
        </p:spPr>
        <p:txBody>
          <a:bodyPr>
            <a:normAutofit lnSpcReduction="10000"/>
          </a:bodyPr>
          <a:lstStyle/>
          <a:p>
            <a:r>
              <a:rPr kumimoji="1" lang="ja-JP" altLang="en-US" sz="4000" dirty="0"/>
              <a:t>はじめに</a:t>
            </a:r>
            <a:endParaRPr kumimoji="1" lang="en-US" altLang="ja-JP" sz="4000" dirty="0"/>
          </a:p>
          <a:p>
            <a:r>
              <a:rPr lang="ja-JP" altLang="en-US" sz="4000" dirty="0"/>
              <a:t>製品コンセプト</a:t>
            </a:r>
            <a:endParaRPr lang="en-US" altLang="ja-JP" sz="4000" dirty="0"/>
          </a:p>
          <a:p>
            <a:r>
              <a:rPr lang="ja-JP" altLang="en-US" sz="4000" dirty="0"/>
              <a:t>外観イメージ</a:t>
            </a:r>
            <a:endParaRPr lang="en-US" altLang="ja-JP" sz="4000" dirty="0"/>
          </a:p>
          <a:p>
            <a:r>
              <a:rPr lang="ja-JP" altLang="en-US" sz="4000" dirty="0"/>
              <a:t>主な機能・特徴</a:t>
            </a:r>
            <a:endParaRPr lang="en-US" altLang="ja-JP" sz="4000" dirty="0"/>
          </a:p>
          <a:p>
            <a:r>
              <a:rPr lang="ja-JP" altLang="en-US" sz="4000" dirty="0"/>
              <a:t>仕様一覧</a:t>
            </a:r>
            <a:endParaRPr lang="en-US" altLang="ja-JP" sz="4000" dirty="0"/>
          </a:p>
          <a:p>
            <a:r>
              <a:rPr lang="ja-JP" altLang="en-US" sz="4000" dirty="0"/>
              <a:t>価格設定</a:t>
            </a:r>
            <a:endParaRPr lang="en-US" altLang="ja-JP" sz="4000" dirty="0"/>
          </a:p>
          <a:p>
            <a:endParaRPr lang="en-US" altLang="ja-JP" sz="4000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7177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99119E-CD58-485F-B014-4AACC2632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6000" dirty="0">
                <a:solidFill>
                  <a:schemeClr val="tx1"/>
                </a:solidFill>
              </a:rPr>
              <a:t>プロジェクトについて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30A9966-3FC3-4174-9FC6-35590D522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28801"/>
            <a:ext cx="8596668" cy="4212562"/>
          </a:xfrm>
        </p:spPr>
        <p:txBody>
          <a:bodyPr/>
          <a:lstStyle/>
          <a:p>
            <a:r>
              <a:rPr kumimoji="1" lang="en-US" altLang="ja-JP" sz="2800" dirty="0"/>
              <a:t>MIRS1903</a:t>
            </a:r>
            <a:r>
              <a:rPr kumimoji="1" lang="ja-JP" altLang="en-US" sz="2800" dirty="0"/>
              <a:t>のプロジェクト</a:t>
            </a:r>
            <a:endParaRPr kumimoji="1" lang="en-US" altLang="ja-JP" sz="2800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sz="2800" dirty="0"/>
          </a:p>
          <a:p>
            <a:endParaRPr kumimoji="1"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B80D0F82-9D5F-46CA-A359-2ADE1930EF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3361" y="2862902"/>
            <a:ext cx="4064614" cy="2476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042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C27BD5-A47D-4F3D-B508-CEAB475DA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6000" dirty="0">
                <a:solidFill>
                  <a:schemeClr val="tx1"/>
                </a:solidFill>
              </a:rPr>
              <a:t>はじめに</a:t>
            </a:r>
            <a:endParaRPr kumimoji="1" lang="ja-JP" altLang="en-US" sz="6000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918C3B-9274-465D-8534-98F5D6B3F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3200" dirty="0"/>
              <a:t>体育館での事故が多い</a:t>
            </a:r>
            <a:endParaRPr lang="en-US" altLang="ja-JP" sz="3200" dirty="0"/>
          </a:p>
          <a:p>
            <a:r>
              <a:rPr lang="ja-JP" altLang="en-US" sz="3200" dirty="0"/>
              <a:t>実際にプロのバレーボール選手も床の剥離による事故が起きている</a:t>
            </a:r>
            <a:endParaRPr lang="en-US" altLang="ja-JP" sz="3200" dirty="0"/>
          </a:p>
          <a:p>
            <a:r>
              <a:rPr lang="ja-JP" altLang="en-US" sz="3200" dirty="0"/>
              <a:t>学校教員に体育館のメンテナンスについてのメールが届いている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20355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C666ACCE-EF0A-4E70-BCA2-15E32A76A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sz="6700" dirty="0">
                <a:solidFill>
                  <a:schemeClr val="tx1"/>
                </a:solidFill>
              </a:rPr>
              <a:t>高専の体育館の現状</a:t>
            </a: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64B801-5C28-45DF-A91C-56EA4BE4F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/>
          <a:lstStyle/>
          <a:p>
            <a:r>
              <a:rPr lang="ja-JP" altLang="en-US" sz="3200" dirty="0"/>
              <a:t>床の剥離は体育館でも起きている</a:t>
            </a:r>
            <a:endParaRPr lang="en-US" altLang="ja-JP" sz="3200" dirty="0"/>
          </a:p>
          <a:p>
            <a:pPr marL="0" indent="0">
              <a:buNone/>
            </a:pPr>
            <a:r>
              <a:rPr lang="en-US" altLang="ja-JP" sz="3200" dirty="0"/>
              <a:t>	</a:t>
            </a:r>
            <a:r>
              <a:rPr lang="ja-JP" altLang="en-US" sz="3200" dirty="0"/>
              <a:t>→いつ事故が起きてもおかしくない！</a:t>
            </a:r>
            <a:endParaRPr lang="en-US" altLang="ja-JP" sz="3200" dirty="0"/>
          </a:p>
          <a:p>
            <a:r>
              <a:rPr lang="ja-JP" altLang="en-US" sz="3200" dirty="0"/>
              <a:t>こまめなメンテナンスをしている様子が見られない</a:t>
            </a:r>
            <a:endParaRPr lang="en-US" altLang="ja-JP" sz="3200" dirty="0"/>
          </a:p>
          <a:p>
            <a:pPr marL="0" indent="0">
              <a:buNone/>
            </a:pPr>
            <a:endParaRPr lang="en-US" altLang="ja-JP" sz="3200" dirty="0"/>
          </a:p>
          <a:p>
            <a:r>
              <a:rPr lang="ja-JP" altLang="en-US" sz="3200" dirty="0"/>
              <a:t>実際の床→</a:t>
            </a:r>
            <a:endParaRPr lang="en-US" altLang="ja-JP" sz="3200" dirty="0"/>
          </a:p>
          <a:p>
            <a:pPr marL="0" indent="0" algn="ctr">
              <a:buNone/>
            </a:pPr>
            <a:endParaRPr lang="en-US" altLang="ja-JP" sz="3200" dirty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BD897D30-CA9C-4E58-AACE-5D05FEE146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7789" y="3964910"/>
            <a:ext cx="7326670" cy="1925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335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5BF45DC-E638-4E5A-87C1-2378B40D3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00899"/>
            <a:ext cx="8596668" cy="4740463"/>
          </a:xfrm>
        </p:spPr>
        <p:txBody>
          <a:bodyPr>
            <a:normAutofit fontScale="92500"/>
          </a:bodyPr>
          <a:lstStyle/>
          <a:p>
            <a:r>
              <a:rPr lang="ja-JP" altLang="en-US" sz="3200" dirty="0"/>
              <a:t>床の剥離はよく注意して見ないと分からない</a:t>
            </a:r>
            <a:endParaRPr lang="en-US" altLang="ja-JP" sz="3200" dirty="0"/>
          </a:p>
          <a:p>
            <a:r>
              <a:rPr lang="ja-JP" altLang="en-US" sz="3200" dirty="0"/>
              <a:t>よく見ても分からない部分があるから事故を防ぎにくい</a:t>
            </a:r>
            <a:endParaRPr lang="en-US" altLang="ja-JP" sz="3200" dirty="0"/>
          </a:p>
          <a:p>
            <a:endParaRPr lang="en-US" altLang="ja-JP" sz="3200" dirty="0"/>
          </a:p>
          <a:p>
            <a:endParaRPr lang="en-US" altLang="ja-JP" sz="3200" dirty="0"/>
          </a:p>
          <a:p>
            <a:pPr marL="0" indent="0">
              <a:buNone/>
            </a:pPr>
            <a:endParaRPr lang="en-US" altLang="ja-JP" sz="3200" dirty="0"/>
          </a:p>
          <a:p>
            <a:r>
              <a:rPr lang="ja-JP" altLang="en-US" sz="4000" dirty="0"/>
              <a:t>メンテナンスロボットがあればなぁ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55401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CC892E-7CBB-4C1F-B0BB-44FF2BD4E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228627"/>
          </a:xfrm>
        </p:spPr>
        <p:txBody>
          <a:bodyPr>
            <a:normAutofit/>
          </a:bodyPr>
          <a:lstStyle/>
          <a:p>
            <a:r>
              <a:rPr kumimoji="1" lang="ja-JP" altLang="en-US" sz="6000" dirty="0">
                <a:solidFill>
                  <a:schemeClr val="tx1"/>
                </a:solidFill>
              </a:rPr>
              <a:t>製品コンセプト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E03718-50FC-4B0E-80C1-5CB8622EEF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38227"/>
            <a:ext cx="8596668" cy="4203135"/>
          </a:xfrm>
        </p:spPr>
        <p:txBody>
          <a:bodyPr/>
          <a:lstStyle/>
          <a:p>
            <a:pPr marL="0" indent="0" algn="ctr">
              <a:buNone/>
            </a:pPr>
            <a:r>
              <a:rPr lang="ja-JP" altLang="en-US" sz="4400" dirty="0"/>
              <a:t>体育館をお手軽メンテナンス！</a:t>
            </a:r>
            <a:endParaRPr lang="en-US" altLang="ja-JP" sz="4400" dirty="0"/>
          </a:p>
          <a:p>
            <a:endParaRPr lang="en-US" altLang="ja-JP" sz="3200" dirty="0"/>
          </a:p>
          <a:p>
            <a:r>
              <a:rPr lang="ja-JP" altLang="en-US" sz="3200" dirty="0"/>
              <a:t>体育館のモップがけ</a:t>
            </a:r>
            <a:endParaRPr lang="en-US" altLang="ja-JP" sz="3200" dirty="0"/>
          </a:p>
          <a:p>
            <a:r>
              <a:rPr lang="ja-JP" altLang="en-US" sz="3200" dirty="0"/>
              <a:t>床面の剥離の発見</a:t>
            </a:r>
            <a:endParaRPr lang="en-US" altLang="ja-JP" sz="3200" dirty="0"/>
          </a:p>
          <a:p>
            <a:r>
              <a:rPr lang="ja-JP" altLang="en-US" sz="3200" dirty="0"/>
              <a:t>バッテリーの使用限度の見極め</a:t>
            </a:r>
            <a:endParaRPr lang="en-US" altLang="ja-JP" sz="3200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37907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68F2BB5-C564-4979-93E1-01657B418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34911"/>
            <a:ext cx="8596668" cy="4806452"/>
          </a:xfrm>
        </p:spPr>
        <p:txBody>
          <a:bodyPr/>
          <a:lstStyle/>
          <a:p>
            <a:r>
              <a:rPr lang="ja-JP" altLang="en-US" sz="3600" dirty="0"/>
              <a:t>想定されるユーザー</a:t>
            </a:r>
            <a:endParaRPr lang="en-US" altLang="ja-JP" sz="3600" dirty="0"/>
          </a:p>
          <a:p>
            <a:pPr lvl="1"/>
            <a:r>
              <a:rPr lang="ja-JP" altLang="en-US" sz="3200" dirty="0"/>
              <a:t>体育教員、体育館部活動者</a:t>
            </a:r>
            <a:endParaRPr lang="en-US" altLang="ja-JP" sz="3200" dirty="0"/>
          </a:p>
          <a:p>
            <a:pPr marL="457200" lvl="1" indent="0">
              <a:buNone/>
            </a:pPr>
            <a:endParaRPr lang="en-US" altLang="ja-JP" sz="4800" dirty="0"/>
          </a:p>
          <a:p>
            <a:r>
              <a:rPr lang="ja-JP" altLang="en-US" sz="3200" dirty="0"/>
              <a:t>先生たちは安心して授業を行うことができる</a:t>
            </a:r>
            <a:endParaRPr lang="en-US" altLang="ja-JP" sz="3200" dirty="0"/>
          </a:p>
          <a:p>
            <a:r>
              <a:rPr lang="ja-JP" altLang="en-US" sz="3200" dirty="0"/>
              <a:t>部活動者は安全に体育館で部活動ができる</a:t>
            </a:r>
            <a:endParaRPr lang="en-US" altLang="ja-JP" sz="3200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87926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26943D-4396-4B49-8036-52E18FFAE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01658"/>
            <a:ext cx="8596668" cy="1628742"/>
          </a:xfrm>
        </p:spPr>
        <p:txBody>
          <a:bodyPr>
            <a:normAutofit/>
          </a:bodyPr>
          <a:lstStyle/>
          <a:p>
            <a:r>
              <a:rPr kumimoji="1" lang="ja-JP" altLang="en-US" sz="5400" dirty="0">
                <a:solidFill>
                  <a:schemeClr val="tx1"/>
                </a:solidFill>
              </a:rPr>
              <a:t>外観イメージ</a:t>
            </a:r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3329BBE1-112B-4F7B-AB28-C0C031DE46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97" t="12521" r="24384"/>
          <a:stretch/>
        </p:blipFill>
        <p:spPr>
          <a:xfrm>
            <a:off x="1808551" y="1399618"/>
            <a:ext cx="7184620" cy="4989320"/>
          </a:xfrm>
        </p:spPr>
      </p:pic>
    </p:spTree>
    <p:extLst>
      <p:ext uri="{BB962C8B-B14F-4D97-AF65-F5344CB8AC3E}">
        <p14:creationId xmlns:p14="http://schemas.microsoft.com/office/powerpoint/2010/main" val="2020202567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1814</TotalTime>
  <Words>238</Words>
  <Application>Microsoft Office PowerPoint</Application>
  <PresentationFormat>ワイド画面</PresentationFormat>
  <Paragraphs>96</Paragraphs>
  <Slides>17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1" baseType="lpstr">
      <vt:lpstr>Arial</vt:lpstr>
      <vt:lpstr>Trebuchet MS</vt:lpstr>
      <vt:lpstr>Wingdings 3</vt:lpstr>
      <vt:lpstr>ファセット</vt:lpstr>
      <vt:lpstr>システム提案書 MIRS1903</vt:lpstr>
      <vt:lpstr>目次</vt:lpstr>
      <vt:lpstr>プロジェクトについて</vt:lpstr>
      <vt:lpstr>はじめに</vt:lpstr>
      <vt:lpstr>高専の体育館の現状 </vt:lpstr>
      <vt:lpstr>PowerPoint プレゼンテーション</vt:lpstr>
      <vt:lpstr>製品コンセプト</vt:lpstr>
      <vt:lpstr>PowerPoint プレゼンテーション</vt:lpstr>
      <vt:lpstr>外観イメージ</vt:lpstr>
      <vt:lpstr>主な機能・特徴</vt:lpstr>
      <vt:lpstr>主な機能・特徴</vt:lpstr>
      <vt:lpstr>PowerPoint プレゼンテーション</vt:lpstr>
      <vt:lpstr>PowerPoint プレゼンテーション</vt:lpstr>
      <vt:lpstr>PowerPoint プレゼンテーション</vt:lpstr>
      <vt:lpstr>仕様一覧</vt:lpstr>
      <vt:lpstr>価格設定</vt:lpstr>
      <vt:lpstr>まとめ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小池 りほ</dc:creator>
  <cp:lastModifiedBy>小池 りほ</cp:lastModifiedBy>
  <cp:revision>13</cp:revision>
  <dcterms:created xsi:type="dcterms:W3CDTF">2019-10-02T04:21:35Z</dcterms:created>
  <dcterms:modified xsi:type="dcterms:W3CDTF">2019-10-04T05:13:41Z</dcterms:modified>
</cp:coreProperties>
</file>